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" name="Shape 16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3" name="Shape 22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0" name="Shape 28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제목 슬라이드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제목 및 세로 텍스트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세로 제목 및 텍스트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제목 및 내용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구역 머리글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콘텐츠 2개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비교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3" type="body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4" type="body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제목만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빈 화면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캡션 있는 콘텐츠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08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캡션 있는 그림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7" name="Shape 67"/>
          <p:cNvSpPr/>
          <p:nvPr>
            <p:ph idx="2" type="pic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6.png"/><Relationship Id="rId4" Type="http://schemas.openxmlformats.org/officeDocument/2006/relationships/image" Target="../media/image04.png"/><Relationship Id="rId5" Type="http://schemas.openxmlformats.org/officeDocument/2006/relationships/image" Target="../media/image01.jpg"/><Relationship Id="rId6" Type="http://schemas.openxmlformats.org/officeDocument/2006/relationships/image" Target="../media/image05.jpg"/><Relationship Id="rId7" Type="http://schemas.openxmlformats.org/officeDocument/2006/relationships/image" Target="../media/image0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6.png"/><Relationship Id="rId4" Type="http://schemas.openxmlformats.org/officeDocument/2006/relationships/image" Target="../media/image04.png"/><Relationship Id="rId5" Type="http://schemas.openxmlformats.org/officeDocument/2006/relationships/image" Target="../media/image00.png"/><Relationship Id="rId6" Type="http://schemas.openxmlformats.org/officeDocument/2006/relationships/image" Target="../media/image03.png"/><Relationship Id="rId7" Type="http://schemas.openxmlformats.org/officeDocument/2006/relationships/image" Target="../media/image0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6.png"/><Relationship Id="rId4" Type="http://schemas.openxmlformats.org/officeDocument/2006/relationships/image" Target="../media/image04.png"/><Relationship Id="rId5" Type="http://schemas.openxmlformats.org/officeDocument/2006/relationships/image" Target="../media/image00.png"/><Relationship Id="rId6" Type="http://schemas.openxmlformats.org/officeDocument/2006/relationships/image" Target="../media/image0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S2 건설 망치 </a:t>
            </a:r>
          </a:p>
        </p:txBody>
      </p:sp>
      <p:sp>
        <p:nvSpPr>
          <p:cNvPr id="89" name="Shape 89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2016.04.22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Edan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" type="body"/>
          </p:nvPr>
        </p:nvSpPr>
        <p:spPr>
          <a:xfrm>
            <a:off x="838200" y="688156"/>
            <a:ext cx="10515599" cy="54888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V1.0 – 2016.02.25 초안 작성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V1.1 – 2016.04.22 기획 내용 정리 및 UI 추가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V1.2 – 2016.04.26 건설 망치에 대한 내용 및 설명 추가, 건설 망치 사용 Flow 추가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/>
        </p:nvSpPr>
        <p:spPr>
          <a:xfrm>
            <a:off x="636104" y="365760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개요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1282434" y="1033669"/>
            <a:ext cx="831830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정의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타운 내부의 건물을 건설, 업그레이드. 철거할 때 사용되는 일꾼 개념의 존재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1282434" y="2814760"/>
            <a:ext cx="10341153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기획 의도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제한된 건물 건설을 주어 유저에게 건설의 선택을 주어 자신만의 성장 방식을 모색하도록 한다.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제한된 건설로 인해 꾸준히 건설해야 할 것들이 존재하도록 지속한다.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636104" y="365760"/>
            <a:ext cx="23481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건설망치 사용 FLOW</a:t>
            </a:r>
          </a:p>
        </p:txBody>
      </p:sp>
      <p:sp>
        <p:nvSpPr>
          <p:cNvPr id="107" name="Shape 107"/>
          <p:cNvSpPr/>
          <p:nvPr/>
        </p:nvSpPr>
        <p:spPr>
          <a:xfrm>
            <a:off x="1044970" y="1080721"/>
            <a:ext cx="1477045" cy="433338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건물 건설/업그레이드/철거 시작</a:t>
            </a:r>
          </a:p>
        </p:txBody>
      </p:sp>
      <p:sp>
        <p:nvSpPr>
          <p:cNvPr id="108" name="Shape 108"/>
          <p:cNvSpPr/>
          <p:nvPr/>
        </p:nvSpPr>
        <p:spPr>
          <a:xfrm>
            <a:off x="1112108" y="1944125"/>
            <a:ext cx="1342768" cy="362465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기본 망치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상태 확인</a:t>
            </a:r>
          </a:p>
        </p:txBody>
      </p:sp>
      <p:sp>
        <p:nvSpPr>
          <p:cNvPr id="109" name="Shape 109"/>
          <p:cNvSpPr/>
          <p:nvPr/>
        </p:nvSpPr>
        <p:spPr>
          <a:xfrm>
            <a:off x="2173703" y="3128475"/>
            <a:ext cx="1342768" cy="362465"/>
          </a:xfrm>
          <a:prstGeom prst="rect">
            <a:avLst/>
          </a:prstGeom>
          <a:solidFill>
            <a:schemeClr val="accent3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대기 중</a:t>
            </a:r>
          </a:p>
        </p:txBody>
      </p:sp>
      <p:sp>
        <p:nvSpPr>
          <p:cNvPr id="110" name="Shape 110"/>
          <p:cNvSpPr/>
          <p:nvPr/>
        </p:nvSpPr>
        <p:spPr>
          <a:xfrm>
            <a:off x="2173703" y="2444746"/>
            <a:ext cx="1342768" cy="362465"/>
          </a:xfrm>
          <a:prstGeom prst="rect">
            <a:avLst/>
          </a:prstGeom>
          <a:solidFill>
            <a:schemeClr val="accent3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사용 중</a:t>
            </a:r>
          </a:p>
        </p:txBody>
      </p:sp>
      <p:sp>
        <p:nvSpPr>
          <p:cNvPr id="111" name="Shape 111"/>
          <p:cNvSpPr/>
          <p:nvPr/>
        </p:nvSpPr>
        <p:spPr>
          <a:xfrm>
            <a:off x="2173703" y="3803980"/>
            <a:ext cx="1342767" cy="362465"/>
          </a:xfrm>
          <a:prstGeom prst="flowChartTerminator">
            <a:avLst/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건설</a:t>
            </a:r>
          </a:p>
        </p:txBody>
      </p:sp>
      <p:sp>
        <p:nvSpPr>
          <p:cNvPr id="112" name="Shape 112"/>
          <p:cNvSpPr/>
          <p:nvPr/>
        </p:nvSpPr>
        <p:spPr>
          <a:xfrm>
            <a:off x="4394344" y="2444744"/>
            <a:ext cx="1342768" cy="362465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기간 망치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상태 확인</a:t>
            </a:r>
          </a:p>
        </p:txBody>
      </p:sp>
      <p:sp>
        <p:nvSpPr>
          <p:cNvPr id="113" name="Shape 113"/>
          <p:cNvSpPr/>
          <p:nvPr/>
        </p:nvSpPr>
        <p:spPr>
          <a:xfrm>
            <a:off x="7034086" y="2444746"/>
            <a:ext cx="1342768" cy="362465"/>
          </a:xfrm>
          <a:prstGeom prst="rect">
            <a:avLst/>
          </a:prstGeom>
          <a:solidFill>
            <a:schemeClr val="accent3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비활성화</a:t>
            </a:r>
          </a:p>
        </p:txBody>
      </p:sp>
      <p:sp>
        <p:nvSpPr>
          <p:cNvPr id="114" name="Shape 114"/>
          <p:cNvSpPr/>
          <p:nvPr/>
        </p:nvSpPr>
        <p:spPr>
          <a:xfrm>
            <a:off x="7018642" y="1944123"/>
            <a:ext cx="1342768" cy="362465"/>
          </a:xfrm>
          <a:prstGeom prst="rect">
            <a:avLst/>
          </a:prstGeom>
          <a:solidFill>
            <a:schemeClr val="accent3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사용 중</a:t>
            </a:r>
          </a:p>
        </p:txBody>
      </p:sp>
      <p:sp>
        <p:nvSpPr>
          <p:cNvPr id="115" name="Shape 115"/>
          <p:cNvSpPr/>
          <p:nvPr/>
        </p:nvSpPr>
        <p:spPr>
          <a:xfrm>
            <a:off x="9193431" y="1944122"/>
            <a:ext cx="1342767" cy="362465"/>
          </a:xfrm>
          <a:prstGeom prst="flowChartTerminator">
            <a:avLst/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건설 불가</a:t>
            </a:r>
          </a:p>
        </p:txBody>
      </p:sp>
      <p:sp>
        <p:nvSpPr>
          <p:cNvPr id="116" name="Shape 116"/>
          <p:cNvSpPr/>
          <p:nvPr/>
        </p:nvSpPr>
        <p:spPr>
          <a:xfrm>
            <a:off x="7018642" y="2988808"/>
            <a:ext cx="1342768" cy="362465"/>
          </a:xfrm>
          <a:prstGeom prst="rect">
            <a:avLst/>
          </a:prstGeom>
          <a:solidFill>
            <a:schemeClr val="accent3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대기 중</a:t>
            </a:r>
          </a:p>
        </p:txBody>
      </p:sp>
      <p:sp>
        <p:nvSpPr>
          <p:cNvPr id="117" name="Shape 117"/>
          <p:cNvSpPr/>
          <p:nvPr/>
        </p:nvSpPr>
        <p:spPr>
          <a:xfrm>
            <a:off x="9185192" y="2444744"/>
            <a:ext cx="1342768" cy="362465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구매 팝업</a:t>
            </a:r>
          </a:p>
        </p:txBody>
      </p:sp>
      <p:sp>
        <p:nvSpPr>
          <p:cNvPr id="118" name="Shape 118"/>
          <p:cNvSpPr/>
          <p:nvPr/>
        </p:nvSpPr>
        <p:spPr>
          <a:xfrm>
            <a:off x="9193431" y="5352733"/>
            <a:ext cx="1342768" cy="362465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Crown 구매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팝업</a:t>
            </a:r>
          </a:p>
        </p:txBody>
      </p:sp>
      <p:sp>
        <p:nvSpPr>
          <p:cNvPr id="119" name="Shape 119"/>
          <p:cNvSpPr/>
          <p:nvPr/>
        </p:nvSpPr>
        <p:spPr>
          <a:xfrm>
            <a:off x="9160652" y="4431950"/>
            <a:ext cx="1404550" cy="612647"/>
          </a:xfrm>
          <a:prstGeom prst="flowChartDecision">
            <a:avLst/>
          </a:prstGeom>
          <a:solidFill>
            <a:schemeClr val="accent2"/>
          </a:solidFill>
          <a:ln cap="flat" cmpd="sng" w="12700">
            <a:solidFill>
              <a:srgbClr val="AC5B2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구매할  Crown이 있는가?</a:t>
            </a:r>
          </a:p>
        </p:txBody>
      </p:sp>
      <p:cxnSp>
        <p:nvCxnSpPr>
          <p:cNvPr id="120" name="Shape 120"/>
          <p:cNvCxnSpPr>
            <a:stCxn id="107" idx="2"/>
            <a:endCxn id="108" idx="0"/>
          </p:cNvCxnSpPr>
          <p:nvPr/>
        </p:nvCxnSpPr>
        <p:spPr>
          <a:xfrm flipH="1" rot="-5400000">
            <a:off x="1568693" y="1728859"/>
            <a:ext cx="430200" cy="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21" name="Shape 121"/>
          <p:cNvCxnSpPr>
            <a:stCxn id="108" idx="2"/>
            <a:endCxn id="109" idx="1"/>
          </p:cNvCxnSpPr>
          <p:nvPr/>
        </p:nvCxnSpPr>
        <p:spPr>
          <a:xfrm flipH="1" rot="-5400000">
            <a:off x="1477042" y="2613040"/>
            <a:ext cx="1003200" cy="390300"/>
          </a:xfrm>
          <a:prstGeom prst="bentConnector2">
            <a:avLst/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22" name="Shape 122"/>
          <p:cNvCxnSpPr>
            <a:stCxn id="109" idx="2"/>
          </p:cNvCxnSpPr>
          <p:nvPr/>
        </p:nvCxnSpPr>
        <p:spPr>
          <a:xfrm rot="5400000">
            <a:off x="2682337" y="3641090"/>
            <a:ext cx="312900" cy="12600"/>
          </a:xfrm>
          <a:prstGeom prst="bentConnector3">
            <a:avLst>
              <a:gd fmla="val 52051" name="adj1"/>
            </a:avLst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23" name="Shape 123"/>
          <p:cNvCxnSpPr>
            <a:stCxn id="108" idx="2"/>
            <a:endCxn id="110" idx="1"/>
          </p:cNvCxnSpPr>
          <p:nvPr/>
        </p:nvCxnSpPr>
        <p:spPr>
          <a:xfrm flipH="1" rot="-5400000">
            <a:off x="1818892" y="2271190"/>
            <a:ext cx="319500" cy="390300"/>
          </a:xfrm>
          <a:prstGeom prst="bentConnector2">
            <a:avLst/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24" name="Shape 124"/>
          <p:cNvCxnSpPr>
            <a:stCxn id="110" idx="3"/>
            <a:endCxn id="112" idx="1"/>
          </p:cNvCxnSpPr>
          <p:nvPr/>
        </p:nvCxnSpPr>
        <p:spPr>
          <a:xfrm>
            <a:off x="3516471" y="2625978"/>
            <a:ext cx="877800" cy="600"/>
          </a:xfrm>
          <a:prstGeom prst="bentConnector3">
            <a:avLst>
              <a:gd fmla="val 50004" name="adj1"/>
            </a:avLst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25" name="Shape 125"/>
          <p:cNvCxnSpPr>
            <a:stCxn id="112" idx="3"/>
            <a:endCxn id="114" idx="1"/>
          </p:cNvCxnSpPr>
          <p:nvPr/>
        </p:nvCxnSpPr>
        <p:spPr>
          <a:xfrm flipH="1" rot="10800000">
            <a:off x="5737112" y="2125277"/>
            <a:ext cx="1281600" cy="500700"/>
          </a:xfrm>
          <a:prstGeom prst="bentConnector3">
            <a:avLst>
              <a:gd fmla="val 49997" name="adj1"/>
            </a:avLst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26" name="Shape 126"/>
          <p:cNvCxnSpPr>
            <a:stCxn id="114" idx="3"/>
            <a:endCxn id="115" idx="1"/>
          </p:cNvCxnSpPr>
          <p:nvPr/>
        </p:nvCxnSpPr>
        <p:spPr>
          <a:xfrm>
            <a:off x="8361410" y="2125355"/>
            <a:ext cx="831900" cy="600"/>
          </a:xfrm>
          <a:prstGeom prst="bentConnector3">
            <a:avLst>
              <a:gd fmla="val 50007" name="adj1"/>
            </a:avLst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27" name="Shape 127"/>
          <p:cNvCxnSpPr>
            <a:stCxn id="112" idx="3"/>
            <a:endCxn id="116" idx="1"/>
          </p:cNvCxnSpPr>
          <p:nvPr/>
        </p:nvCxnSpPr>
        <p:spPr>
          <a:xfrm>
            <a:off x="5737112" y="2625977"/>
            <a:ext cx="1281600" cy="544200"/>
          </a:xfrm>
          <a:prstGeom prst="bentConnector3">
            <a:avLst>
              <a:gd fmla="val 49997" name="adj1"/>
            </a:avLst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28" name="Shape 128"/>
          <p:cNvCxnSpPr>
            <a:stCxn id="112" idx="3"/>
            <a:endCxn id="113" idx="1"/>
          </p:cNvCxnSpPr>
          <p:nvPr/>
        </p:nvCxnSpPr>
        <p:spPr>
          <a:xfrm>
            <a:off x="5737112" y="2625977"/>
            <a:ext cx="1296900" cy="600"/>
          </a:xfrm>
          <a:prstGeom prst="bentConnector3">
            <a:avLst>
              <a:gd fmla="val 50003" name="adj1"/>
            </a:avLst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29" name="Shape 129"/>
          <p:cNvCxnSpPr>
            <a:stCxn id="113" idx="3"/>
            <a:endCxn id="117" idx="1"/>
          </p:cNvCxnSpPr>
          <p:nvPr/>
        </p:nvCxnSpPr>
        <p:spPr>
          <a:xfrm>
            <a:off x="8376854" y="2625978"/>
            <a:ext cx="808200" cy="600"/>
          </a:xfrm>
          <a:prstGeom prst="bentConnector3">
            <a:avLst>
              <a:gd fmla="val 50008" name="adj1"/>
            </a:avLst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30" name="Shape 130"/>
          <p:cNvCxnSpPr>
            <a:stCxn id="117" idx="2"/>
            <a:endCxn id="119" idx="0"/>
          </p:cNvCxnSpPr>
          <p:nvPr/>
        </p:nvCxnSpPr>
        <p:spPr>
          <a:xfrm flipH="1" rot="-5400000">
            <a:off x="9047326" y="3616459"/>
            <a:ext cx="1624800" cy="6300"/>
          </a:xfrm>
          <a:prstGeom prst="bentConnector3">
            <a:avLst>
              <a:gd fmla="val 49998" name="adj1"/>
            </a:avLst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31" name="Shape 131"/>
          <p:cNvCxnSpPr>
            <a:stCxn id="119" idx="2"/>
            <a:endCxn id="118" idx="0"/>
          </p:cNvCxnSpPr>
          <p:nvPr/>
        </p:nvCxnSpPr>
        <p:spPr>
          <a:xfrm flipH="1" rot="-5400000">
            <a:off x="9709777" y="5197747"/>
            <a:ext cx="308100" cy="1800"/>
          </a:xfrm>
          <a:prstGeom prst="bentConnector3">
            <a:avLst>
              <a:gd fmla="val 50006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32" name="Shape 132"/>
          <p:cNvSpPr/>
          <p:nvPr/>
        </p:nvSpPr>
        <p:spPr>
          <a:xfrm>
            <a:off x="9168650" y="6021523"/>
            <a:ext cx="1404550" cy="612647"/>
          </a:xfrm>
          <a:prstGeom prst="flowChartDecision">
            <a:avLst/>
          </a:prstGeom>
          <a:solidFill>
            <a:schemeClr val="accent2"/>
          </a:solidFill>
          <a:ln cap="flat" cmpd="sng" w="12700">
            <a:solidFill>
              <a:srgbClr val="AC5B2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구매?</a:t>
            </a:r>
          </a:p>
        </p:txBody>
      </p:sp>
      <p:cxnSp>
        <p:nvCxnSpPr>
          <p:cNvPr id="133" name="Shape 133"/>
          <p:cNvCxnSpPr>
            <a:stCxn id="118" idx="2"/>
            <a:endCxn id="132" idx="0"/>
          </p:cNvCxnSpPr>
          <p:nvPr/>
        </p:nvCxnSpPr>
        <p:spPr>
          <a:xfrm flipH="1" rot="-5400000">
            <a:off x="9714665" y="5865348"/>
            <a:ext cx="306300" cy="6000"/>
          </a:xfrm>
          <a:prstGeom prst="bentConnector3">
            <a:avLst>
              <a:gd fmla="val 50004" name="adj1"/>
            </a:avLst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34" name="Shape 134"/>
          <p:cNvCxnSpPr>
            <a:stCxn id="132" idx="1"/>
            <a:endCxn id="111" idx="2"/>
          </p:cNvCxnSpPr>
          <p:nvPr/>
        </p:nvCxnSpPr>
        <p:spPr>
          <a:xfrm rot="10800000">
            <a:off x="2844950" y="4166347"/>
            <a:ext cx="6323700" cy="2161500"/>
          </a:xfrm>
          <a:prstGeom prst="bentConnector2">
            <a:avLst/>
          </a:prstGeom>
          <a:noFill/>
          <a:ln cap="flat" cmpd="sng" w="28575">
            <a:solidFill>
              <a:srgbClr val="00B0F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35" name="Shape 135"/>
          <p:cNvCxnSpPr>
            <a:stCxn id="132" idx="3"/>
          </p:cNvCxnSpPr>
          <p:nvPr/>
        </p:nvCxnSpPr>
        <p:spPr>
          <a:xfrm rot="10800000">
            <a:off x="10550400" y="2146747"/>
            <a:ext cx="22800" cy="4181100"/>
          </a:xfrm>
          <a:prstGeom prst="bentConnector3">
            <a:avLst>
              <a:gd fmla="val -1002632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36" name="Shape 136"/>
          <p:cNvCxnSpPr>
            <a:stCxn id="119" idx="1"/>
            <a:endCxn id="111" idx="2"/>
          </p:cNvCxnSpPr>
          <p:nvPr/>
        </p:nvCxnSpPr>
        <p:spPr>
          <a:xfrm rot="10800000">
            <a:off x="2845052" y="4166474"/>
            <a:ext cx="6315600" cy="571800"/>
          </a:xfrm>
          <a:prstGeom prst="bentConnector2">
            <a:avLst/>
          </a:prstGeom>
          <a:noFill/>
          <a:ln cap="flat" cmpd="sng" w="28575">
            <a:solidFill>
              <a:srgbClr val="00B0F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37" name="Shape 137"/>
          <p:cNvSpPr/>
          <p:nvPr/>
        </p:nvSpPr>
        <p:spPr>
          <a:xfrm>
            <a:off x="6989639" y="3678287"/>
            <a:ext cx="1404550" cy="612647"/>
          </a:xfrm>
          <a:prstGeom prst="flowChartDecision">
            <a:avLst/>
          </a:prstGeom>
          <a:solidFill>
            <a:schemeClr val="accent2"/>
          </a:solidFill>
          <a:ln cap="flat" cmpd="sng" w="12700">
            <a:solidFill>
              <a:srgbClr val="AC5B2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남은 망치 시간이 충분한가?</a:t>
            </a:r>
          </a:p>
        </p:txBody>
      </p:sp>
      <p:cxnSp>
        <p:nvCxnSpPr>
          <p:cNvPr id="138" name="Shape 138"/>
          <p:cNvCxnSpPr>
            <a:stCxn id="137" idx="1"/>
            <a:endCxn id="111" idx="3"/>
          </p:cNvCxnSpPr>
          <p:nvPr/>
        </p:nvCxnSpPr>
        <p:spPr>
          <a:xfrm flipH="1">
            <a:off x="3516539" y="3984611"/>
            <a:ext cx="3473100" cy="600"/>
          </a:xfrm>
          <a:prstGeom prst="bentConnector3">
            <a:avLst>
              <a:gd fmla="val 50001" name="adj1"/>
            </a:avLst>
          </a:prstGeom>
          <a:noFill/>
          <a:ln cap="flat" cmpd="sng" w="28575">
            <a:solidFill>
              <a:srgbClr val="00B0F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39" name="Shape 139"/>
          <p:cNvCxnSpPr>
            <a:stCxn id="116" idx="2"/>
            <a:endCxn id="137" idx="0"/>
          </p:cNvCxnSpPr>
          <p:nvPr/>
        </p:nvCxnSpPr>
        <p:spPr>
          <a:xfrm flipH="1" rot="-5400000">
            <a:off x="7527426" y="3513873"/>
            <a:ext cx="327000" cy="1800"/>
          </a:xfrm>
          <a:prstGeom prst="bentConnector3">
            <a:avLst>
              <a:gd fmla="val 50002" name="adj1"/>
            </a:avLst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40" name="Shape 140"/>
          <p:cNvCxnSpPr>
            <a:stCxn id="137" idx="3"/>
          </p:cNvCxnSpPr>
          <p:nvPr/>
        </p:nvCxnSpPr>
        <p:spPr>
          <a:xfrm flipH="1" rot="10800000">
            <a:off x="8394190" y="2807111"/>
            <a:ext cx="1170600" cy="1177500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41" name="Shape 141"/>
          <p:cNvSpPr txBox="1"/>
          <p:nvPr/>
        </p:nvSpPr>
        <p:spPr>
          <a:xfrm>
            <a:off x="6615968" y="3779578"/>
            <a:ext cx="40267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</a:p>
        </p:txBody>
      </p:sp>
      <p:sp>
        <p:nvSpPr>
          <p:cNvPr id="142" name="Shape 142"/>
          <p:cNvSpPr txBox="1"/>
          <p:nvPr/>
        </p:nvSpPr>
        <p:spPr>
          <a:xfrm>
            <a:off x="10484025" y="6283178"/>
            <a:ext cx="39145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</a:p>
        </p:txBody>
      </p:sp>
      <p:sp>
        <p:nvSpPr>
          <p:cNvPr id="143" name="Shape 143"/>
          <p:cNvSpPr txBox="1"/>
          <p:nvPr/>
        </p:nvSpPr>
        <p:spPr>
          <a:xfrm>
            <a:off x="8751627" y="4514819"/>
            <a:ext cx="40267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8837672" y="6073930"/>
            <a:ext cx="40267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</a:p>
        </p:txBody>
      </p:sp>
      <p:sp>
        <p:nvSpPr>
          <p:cNvPr id="145" name="Shape 145"/>
          <p:cNvSpPr txBox="1"/>
          <p:nvPr/>
        </p:nvSpPr>
        <p:spPr>
          <a:xfrm>
            <a:off x="5929975" y="2372060"/>
            <a:ext cx="45397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진행</a:t>
            </a:r>
          </a:p>
        </p:txBody>
      </p:sp>
      <p:sp>
        <p:nvSpPr>
          <p:cNvPr id="146" name="Shape 146"/>
          <p:cNvSpPr txBox="1"/>
          <p:nvPr/>
        </p:nvSpPr>
        <p:spPr>
          <a:xfrm>
            <a:off x="9848272" y="5046269"/>
            <a:ext cx="39145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8337727" y="3744962"/>
            <a:ext cx="39145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</a:p>
        </p:txBody>
      </p:sp>
      <p:sp>
        <p:nvSpPr>
          <p:cNvPr id="148" name="Shape 148"/>
          <p:cNvSpPr txBox="1"/>
          <p:nvPr/>
        </p:nvSpPr>
        <p:spPr>
          <a:xfrm>
            <a:off x="8333546" y="1898009"/>
            <a:ext cx="45397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진행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8327053" y="2401044"/>
            <a:ext cx="45397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진행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3499137" y="2401044"/>
            <a:ext cx="45397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진행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365366" y="2340044"/>
            <a:ext cx="45397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진행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356204" y="1499037"/>
            <a:ext cx="45397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진행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9829585" y="2833414"/>
            <a:ext cx="45397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진행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/>
        </p:nvSpPr>
        <p:spPr>
          <a:xfrm>
            <a:off x="636104" y="365760"/>
            <a:ext cx="15375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정의1-1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1573783" y="874726"/>
            <a:ext cx="9675853" cy="5201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기본 기능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건설 망치는 건물에 관련한 아래의 3종류 액션에 필수적으로 필요하다.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건물 건설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건물 업그레이드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건물 철거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건설 망치는 한번에 1종류의 액션만 가능하며 하나의 액션이 완료 될 때까지 다른 액션을 할 수 없다.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건설 망치는 대기열이 존재하지 않는다(예약 기능X)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건설 망치는 기본 망치/기간 망치로 구분된다.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건설 망치는 종류 별로 1개씩 소유 한다.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건설 망치는 각각 자신의 액션을 기억한다.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ex) 1번과 2번의 건설망치가 활성화 되었다가 1번 망치의 액션이 종료되면 2번이 1번 망치 액션으로 올라가지 않고 1번은 대기 2번은 액션을 유지 한다.</a:t>
            </a:r>
          </a:p>
          <a:p>
            <a:pPr indent="0" lvl="1" marL="457200" marR="0" rtl="0" algn="l">
              <a:spcBef>
                <a:spcPts val="0"/>
              </a:spcBef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건설 망치 상태 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대기 상태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3종류의 건물에 대한 액션 중 1종류가 가능한 상태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아이콘에서 휴면 상태임을 표시하는 이펙트or애니메이션을 출력한다.(..zzZ 등의 표현)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상태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건물에 대한 건설/업그레이드/철거 중 1종류를 수행하고 있는 상태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수행 중인 건물의 이미지 아이콘을 표현 한다.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수행 중인 상태을 표현하는 텍스트 출력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수행 완료까지 남은 시간을 표시, 카운트 다운 한다.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비활성 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대기와 사용이 불가능한 상태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이펙트 or 애니메이션을 이용해 활성화를 유도하도록 한다.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/>
        </p:nvSpPr>
        <p:spPr>
          <a:xfrm>
            <a:off x="636104" y="365760"/>
            <a:ext cx="15375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정의1-1</a:t>
            </a:r>
          </a:p>
        </p:txBody>
      </p:sp>
      <p:sp>
        <p:nvSpPr>
          <p:cNvPr id="165" name="Shape 165"/>
          <p:cNvSpPr txBox="1"/>
          <p:nvPr/>
        </p:nvSpPr>
        <p:spPr>
          <a:xfrm>
            <a:off x="1573783" y="882965"/>
            <a:ext cx="9675853" cy="6309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퀵 링크 기능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건설 망치를 터치하면 상태 별 정해진 규칙에 따라 유저의 건설 및 다른 행동을 유도한다.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건설망치의 상태에 따라 다른 액션을 취한다.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대기 </a:t>
            </a:r>
          </a:p>
          <a:p>
            <a:pPr indent="-285750" lvl="3" marL="16573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퀘스트에서 지정하는 건물로 이동한다.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</a:t>
            </a:r>
          </a:p>
          <a:p>
            <a:pPr indent="-285750" lvl="3" marL="16573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현재 건설/업그레이드/철거 중인 건물 위치로 이동한다.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비활성</a:t>
            </a:r>
          </a:p>
          <a:p>
            <a:pPr indent="-285750" lvl="3" marL="16573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활성화를 묻는 팝업을 출력 한다.</a:t>
            </a:r>
          </a:p>
          <a:p>
            <a:pPr indent="-285750" lvl="3" marL="16573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건설 망치 종류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기본 망치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게임을 시작하면 기본으로 제공되는 망치.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제한 없이 무한히 사용 가능하다.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기본망치는 게임에서 삭제할 수 없으며 비활성 상태로 전환 되지 않는다.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기간 망치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Crown을 소모하여 정해진 n 시간 동한 사용 가능한 기간제한 망치</a:t>
            </a:r>
          </a:p>
          <a:p>
            <a:pPr indent="-285750" lvl="3" marL="16573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기간 및 가격은 테이블을 통해 조정</a:t>
            </a:r>
          </a:p>
          <a:p>
            <a:pPr indent="-285750" lvl="3" marL="16573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기간 망치를 연속해서 구매할 경우 시간이 누적 된다.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기간 망치는 비활성화 상태를 기본으로 한다.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활성화 된 망치는 대기 상태에서도 시간이 소모된다.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정해진 시간이 지나면 비활성화 상태로 변경 된다.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정해진 시간 이상의 소모시간을 가진 액션을 할 수 없다.</a:t>
            </a:r>
          </a:p>
          <a:p>
            <a:pPr indent="-285750" lvl="3" marL="16573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시간 이상의 액션을 하려고 하는 경우 팝업을 통해 기간 망치의 기간을 늘리도록 유도 한다.</a:t>
            </a:r>
          </a:p>
          <a:p>
            <a:pPr indent="-285750" lvl="3" marL="16573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기간에 따른 기간 망치 구매 가격 책정 공식</a:t>
            </a:r>
          </a:p>
          <a:p>
            <a:pPr indent="-285750" lvl="4" marL="21145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(남은 기간(초) / 기간망치 최소 구매 시간(초)) * 기간망치 최소 시간 구매 가격</a:t>
            </a:r>
          </a:p>
          <a:p>
            <a:pPr indent="-285750" lvl="4" marL="21145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(남은 기간 / 기간망치 최소 구매 시간)의 값에서 소수점 단위는 올림처리 한 후 계산을 진행한다.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활성화 상태에서는 기본 망치와 동일한 기능을 한다.</a:t>
            </a:r>
          </a:p>
          <a:p>
            <a:pPr indent="0" lvl="2" marL="914400" marR="0" rtl="0" algn="l"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건설 망치 소모 순서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기본 망치 &gt; 기간 망치 순으로 사용 된다.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/>
        </p:nvSpPr>
        <p:spPr>
          <a:xfrm>
            <a:off x="2617500" y="2100438"/>
            <a:ext cx="186080" cy="13201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2643633" y="2844101"/>
            <a:ext cx="186080" cy="13201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2608006" y="1366213"/>
            <a:ext cx="186080" cy="13201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Shape 173"/>
          <p:cNvSpPr txBox="1"/>
          <p:nvPr/>
        </p:nvSpPr>
        <p:spPr>
          <a:xfrm>
            <a:off x="636104" y="365760"/>
            <a:ext cx="11897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건설 망치</a:t>
            </a:r>
          </a:p>
        </p:txBody>
      </p:sp>
      <p:sp>
        <p:nvSpPr>
          <p:cNvPr id="174" name="Shape 174"/>
          <p:cNvSpPr/>
          <p:nvPr/>
        </p:nvSpPr>
        <p:spPr>
          <a:xfrm>
            <a:off x="2363401" y="302758"/>
            <a:ext cx="474050" cy="432334"/>
          </a:xfrm>
          <a:prstGeom prst="rect">
            <a:avLst/>
          </a:prstGeom>
          <a:solidFill>
            <a:srgbClr val="322E1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2775005" y="5239910"/>
            <a:ext cx="2687541" cy="397565"/>
          </a:xfrm>
          <a:prstGeom prst="rect">
            <a:avLst/>
          </a:prstGeom>
          <a:solidFill>
            <a:srgbClr val="2B291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2382108" y="5901771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Shape 177"/>
          <p:cNvSpPr/>
          <p:nvPr/>
        </p:nvSpPr>
        <p:spPr>
          <a:xfrm rot="10800000">
            <a:off x="2468272" y="5949637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4779596" y="5949637"/>
            <a:ext cx="1049481" cy="51609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4852635" y="6076882"/>
            <a:ext cx="946092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Detail</a:t>
            </a:r>
          </a:p>
        </p:txBody>
      </p:sp>
      <p:sp>
        <p:nvSpPr>
          <p:cNvPr id="180" name="Shape 180"/>
          <p:cNvSpPr/>
          <p:nvPr/>
        </p:nvSpPr>
        <p:spPr>
          <a:xfrm>
            <a:off x="4467716" y="1415332"/>
            <a:ext cx="1248136" cy="1789043"/>
          </a:xfrm>
          <a:prstGeom prst="rect">
            <a:avLst/>
          </a:prstGeom>
          <a:solidFill>
            <a:srgbClr val="2E291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Shape 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2913" y="302759"/>
            <a:ext cx="3531051" cy="627742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/>
          <p:nvPr/>
        </p:nvSpPr>
        <p:spPr>
          <a:xfrm>
            <a:off x="2365675" y="302758"/>
            <a:ext cx="588434" cy="61686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IMG</a:t>
            </a:r>
          </a:p>
        </p:txBody>
      </p:sp>
      <p:sp>
        <p:nvSpPr>
          <p:cNvPr id="183" name="Shape 183"/>
          <p:cNvSpPr/>
          <p:nvPr/>
        </p:nvSpPr>
        <p:spPr>
          <a:xfrm>
            <a:off x="2365675" y="944086"/>
            <a:ext cx="588434" cy="14003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전투력</a:t>
            </a:r>
          </a:p>
        </p:txBody>
      </p:sp>
      <p:sp>
        <p:nvSpPr>
          <p:cNvPr id="184" name="Shape 184"/>
          <p:cNvSpPr/>
          <p:nvPr/>
        </p:nvSpPr>
        <p:spPr>
          <a:xfrm>
            <a:off x="3412212" y="302759"/>
            <a:ext cx="2469662" cy="28313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자원</a:t>
            </a:r>
          </a:p>
        </p:txBody>
      </p:sp>
      <p:sp>
        <p:nvSpPr>
          <p:cNvPr id="185" name="Shape 185"/>
          <p:cNvSpPr/>
          <p:nvPr/>
        </p:nvSpPr>
        <p:spPr>
          <a:xfrm>
            <a:off x="2954111" y="302758"/>
            <a:ext cx="657781" cy="28313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VIP1</a:t>
            </a:r>
          </a:p>
        </p:txBody>
      </p:sp>
      <p:sp>
        <p:nvSpPr>
          <p:cNvPr id="186" name="Shape 186"/>
          <p:cNvSpPr/>
          <p:nvPr/>
        </p:nvSpPr>
        <p:spPr>
          <a:xfrm>
            <a:off x="2365677" y="6001073"/>
            <a:ext cx="3512590" cy="57911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Shape 187"/>
          <p:cNvSpPr/>
          <p:nvPr/>
        </p:nvSpPr>
        <p:spPr>
          <a:xfrm>
            <a:off x="2353759" y="6099614"/>
            <a:ext cx="656939" cy="46911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</a:t>
            </a:r>
          </a:p>
        </p:txBody>
      </p:sp>
      <p:sp>
        <p:nvSpPr>
          <p:cNvPr id="188" name="Shape 188"/>
          <p:cNvSpPr/>
          <p:nvPr/>
        </p:nvSpPr>
        <p:spPr>
          <a:xfrm>
            <a:off x="3047042" y="6099614"/>
            <a:ext cx="656939" cy="46911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가방</a:t>
            </a:r>
          </a:p>
        </p:txBody>
      </p:sp>
      <p:sp>
        <p:nvSpPr>
          <p:cNvPr id="189" name="Shape 189"/>
          <p:cNvSpPr/>
          <p:nvPr/>
        </p:nvSpPr>
        <p:spPr>
          <a:xfrm>
            <a:off x="4528044" y="6099614"/>
            <a:ext cx="656939" cy="46911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축복</a:t>
            </a:r>
          </a:p>
        </p:txBody>
      </p:sp>
      <p:sp>
        <p:nvSpPr>
          <p:cNvPr id="190" name="Shape 190"/>
          <p:cNvSpPr/>
          <p:nvPr/>
        </p:nvSpPr>
        <p:spPr>
          <a:xfrm>
            <a:off x="5221328" y="6099614"/>
            <a:ext cx="656939" cy="46911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길드</a:t>
            </a:r>
          </a:p>
        </p:txBody>
      </p:sp>
      <p:sp>
        <p:nvSpPr>
          <p:cNvPr id="191" name="Shape 191"/>
          <p:cNvSpPr/>
          <p:nvPr/>
        </p:nvSpPr>
        <p:spPr>
          <a:xfrm>
            <a:off x="2837452" y="6079616"/>
            <a:ext cx="197081" cy="197081"/>
          </a:xfrm>
          <a:prstGeom prst="ellipse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192" name="Shape 192"/>
          <p:cNvSpPr/>
          <p:nvPr/>
        </p:nvSpPr>
        <p:spPr>
          <a:xfrm>
            <a:off x="3746051" y="6001073"/>
            <a:ext cx="744775" cy="567659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월드</a:t>
            </a:r>
          </a:p>
        </p:txBody>
      </p:sp>
      <p:sp>
        <p:nvSpPr>
          <p:cNvPr id="193" name="Shape 193"/>
          <p:cNvSpPr/>
          <p:nvPr/>
        </p:nvSpPr>
        <p:spPr>
          <a:xfrm>
            <a:off x="2952022" y="586172"/>
            <a:ext cx="2926244" cy="381314"/>
          </a:xfrm>
          <a:prstGeom prst="rect">
            <a:avLst/>
          </a:prstGeom>
          <a:solidFill>
            <a:schemeClr val="accent1">
              <a:alpha val="38823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유저1 : 안녕하세요??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유저2 : 네. 안녕하세요~</a:t>
            </a:r>
          </a:p>
        </p:txBody>
      </p:sp>
      <p:sp>
        <p:nvSpPr>
          <p:cNvPr id="194" name="Shape 194"/>
          <p:cNvSpPr/>
          <p:nvPr/>
        </p:nvSpPr>
        <p:spPr>
          <a:xfrm>
            <a:off x="5198866" y="692708"/>
            <a:ext cx="591245" cy="59124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프로모션</a:t>
            </a:r>
          </a:p>
        </p:txBody>
      </p:sp>
      <p:sp>
        <p:nvSpPr>
          <p:cNvPr id="195" name="Shape 195"/>
          <p:cNvSpPr/>
          <p:nvPr/>
        </p:nvSpPr>
        <p:spPr>
          <a:xfrm>
            <a:off x="2417930" y="5716017"/>
            <a:ext cx="1692125" cy="19708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TIP : 창병 병영 업글</a:t>
            </a:r>
          </a:p>
        </p:txBody>
      </p:sp>
      <p:sp>
        <p:nvSpPr>
          <p:cNvPr id="196" name="Shape 196"/>
          <p:cNvSpPr/>
          <p:nvPr/>
        </p:nvSpPr>
        <p:spPr>
          <a:xfrm>
            <a:off x="2406011" y="5565003"/>
            <a:ext cx="349695" cy="349695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</a:p>
        </p:txBody>
      </p:sp>
      <p:sp>
        <p:nvSpPr>
          <p:cNvPr id="197" name="Shape 197"/>
          <p:cNvSpPr/>
          <p:nvPr/>
        </p:nvSpPr>
        <p:spPr>
          <a:xfrm>
            <a:off x="2465066" y="1218259"/>
            <a:ext cx="489046" cy="489046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8DA9D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건설1</a:t>
            </a:r>
          </a:p>
        </p:txBody>
      </p:sp>
      <p:sp>
        <p:nvSpPr>
          <p:cNvPr id="198" name="Shape 198"/>
          <p:cNvSpPr/>
          <p:nvPr/>
        </p:nvSpPr>
        <p:spPr>
          <a:xfrm>
            <a:off x="2465066" y="1780317"/>
            <a:ext cx="489046" cy="489046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8DA9D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건설2</a:t>
            </a:r>
          </a:p>
        </p:txBody>
      </p:sp>
      <p:sp>
        <p:nvSpPr>
          <p:cNvPr id="199" name="Shape 199"/>
          <p:cNvSpPr/>
          <p:nvPr/>
        </p:nvSpPr>
        <p:spPr>
          <a:xfrm>
            <a:off x="2465066" y="2335058"/>
            <a:ext cx="489046" cy="489046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8DA9D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건설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pic>
        <p:nvPicPr>
          <p:cNvPr id="200" name="Shape 2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43656" y="298245"/>
            <a:ext cx="3549564" cy="628194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/>
          <p:nvPr/>
        </p:nvSpPr>
        <p:spPr>
          <a:xfrm>
            <a:off x="6294169" y="334487"/>
            <a:ext cx="5518671" cy="71644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좌측 상단부터 기준하여 기본망치/기간망치 로 배치 된다.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최초 단계에서는 기본 망치 1개만 부여 한다.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000" strike="sng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 후 조건을 충족하면 기본망치 1개를 추가로 사용 할 수 있도록 한다</a:t>
            </a: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202" name="Shape 202"/>
          <p:cNvSpPr/>
          <p:nvPr/>
        </p:nvSpPr>
        <p:spPr>
          <a:xfrm>
            <a:off x="67716" y="902857"/>
            <a:ext cx="2191342" cy="38109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기본 망치  : 최초 부여되는 망치가 위치 한다.</a:t>
            </a:r>
          </a:p>
        </p:txBody>
      </p:sp>
      <p:sp>
        <p:nvSpPr>
          <p:cNvPr id="203" name="Shape 203"/>
          <p:cNvSpPr/>
          <p:nvPr/>
        </p:nvSpPr>
        <p:spPr>
          <a:xfrm>
            <a:off x="67716" y="2007357"/>
            <a:ext cx="2212461" cy="54637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기간 망치 : 일정 제화를 지불해 정해진 기간 동안만 사용 가능하다.</a:t>
            </a:r>
          </a:p>
        </p:txBody>
      </p:sp>
      <p:cxnSp>
        <p:nvCxnSpPr>
          <p:cNvPr id="204" name="Shape 204"/>
          <p:cNvCxnSpPr>
            <a:stCxn id="172" idx="1"/>
            <a:endCxn id="202" idx="3"/>
          </p:cNvCxnSpPr>
          <p:nvPr/>
        </p:nvCxnSpPr>
        <p:spPr>
          <a:xfrm rot="10800000">
            <a:off x="2259106" y="1093520"/>
            <a:ext cx="348900" cy="338700"/>
          </a:xfrm>
          <a:prstGeom prst="bentConnector3">
            <a:avLst>
              <a:gd fmla="val 50007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05" name="Shape 205"/>
          <p:cNvCxnSpPr>
            <a:endCxn id="203" idx="3"/>
          </p:cNvCxnSpPr>
          <p:nvPr/>
        </p:nvCxnSpPr>
        <p:spPr>
          <a:xfrm flipH="1">
            <a:off x="2280178" y="2100543"/>
            <a:ext cx="184800" cy="180000"/>
          </a:xfrm>
          <a:prstGeom prst="bentConnector3">
            <a:avLst>
              <a:gd fmla="val 49975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06" name="Shape 206"/>
          <p:cNvSpPr/>
          <p:nvPr/>
        </p:nvSpPr>
        <p:spPr>
          <a:xfrm>
            <a:off x="6294169" y="1361175"/>
            <a:ext cx="459181" cy="454078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6294169" y="1973936"/>
            <a:ext cx="459181" cy="454078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6294169" y="2660676"/>
            <a:ext cx="459181" cy="454078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6936717" y="1345561"/>
            <a:ext cx="4876119" cy="48530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활성화 되어 언제나 사용 가능한 상태의 망치.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기본 망치의 경우 터치 시 아무런 반응 하지 않는다.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활성화 된 기간 망치의 경우 터치 시 남은 기간을 표기 해준다.</a:t>
            </a:r>
          </a:p>
        </p:txBody>
      </p:sp>
      <p:sp>
        <p:nvSpPr>
          <p:cNvPr id="210" name="Shape 210"/>
          <p:cNvSpPr/>
          <p:nvPr/>
        </p:nvSpPr>
        <p:spPr>
          <a:xfrm>
            <a:off x="6936718" y="1973936"/>
            <a:ext cx="4876119" cy="49510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건설 중인 망치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현재 건설 중인 건물의 아이콘을 표기해 준다.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터치 하면 건설 중인 건물로 이동한다..</a:t>
            </a:r>
          </a:p>
        </p:txBody>
      </p:sp>
      <p:sp>
        <p:nvSpPr>
          <p:cNvPr id="211" name="Shape 211"/>
          <p:cNvSpPr/>
          <p:nvPr/>
        </p:nvSpPr>
        <p:spPr>
          <a:xfrm>
            <a:off x="6936717" y="2595361"/>
            <a:ext cx="4876119" cy="64158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활성화 되어있지 않은 기간 망치.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이펙트 등을 이용해 계속 표시해 준다.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터치 하면 구매 팝업이 오픈 된다.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활성화 되어 있는 기간 망치의 경우 터치하면 남아 있는 시간을 표시 한다.</a:t>
            </a:r>
          </a:p>
        </p:txBody>
      </p:sp>
      <p:sp>
        <p:nvSpPr>
          <p:cNvPr id="212" name="Shape 212"/>
          <p:cNvSpPr/>
          <p:nvPr/>
        </p:nvSpPr>
        <p:spPr>
          <a:xfrm>
            <a:off x="3001799" y="2758024"/>
            <a:ext cx="1064969" cy="322677"/>
          </a:xfrm>
          <a:prstGeom prst="rect">
            <a:avLst/>
          </a:prstGeom>
          <a:solidFill>
            <a:schemeClr val="dk1">
              <a:alpha val="65882"/>
            </a:schemeClr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Shape 213"/>
          <p:cNvSpPr txBox="1"/>
          <p:nvPr/>
        </p:nvSpPr>
        <p:spPr>
          <a:xfrm>
            <a:off x="3079123" y="2727742"/>
            <a:ext cx="91848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999day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23 : 59 : 59</a:t>
            </a:r>
          </a:p>
        </p:txBody>
      </p:sp>
      <p:sp>
        <p:nvSpPr>
          <p:cNvPr id="214" name="Shape 214"/>
          <p:cNvSpPr/>
          <p:nvPr/>
        </p:nvSpPr>
        <p:spPr>
          <a:xfrm>
            <a:off x="4540889" y="3623205"/>
            <a:ext cx="2212461" cy="63806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기간망치의 남은 시간이 day 단위까지 가지 않는 경우엔 day를 표시하지 않는다.(중앙 정렬)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3초간 표시 후 사라진다.</a:t>
            </a:r>
          </a:p>
        </p:txBody>
      </p:sp>
      <p:cxnSp>
        <p:nvCxnSpPr>
          <p:cNvPr id="215" name="Shape 215"/>
          <p:cNvCxnSpPr>
            <a:stCxn id="213" idx="2"/>
            <a:endCxn id="214" idx="1"/>
          </p:cNvCxnSpPr>
          <p:nvPr/>
        </p:nvCxnSpPr>
        <p:spPr>
          <a:xfrm flipH="1" rot="-5400000">
            <a:off x="3617117" y="3018324"/>
            <a:ext cx="845100" cy="1002600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16" name="Shape 216"/>
          <p:cNvSpPr/>
          <p:nvPr/>
        </p:nvSpPr>
        <p:spPr>
          <a:xfrm>
            <a:off x="7710146" y="3661501"/>
            <a:ext cx="459181" cy="454078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Shape 217"/>
          <p:cNvSpPr txBox="1"/>
          <p:nvPr/>
        </p:nvSpPr>
        <p:spPr>
          <a:xfrm>
            <a:off x="2465066" y="3166150"/>
            <a:ext cx="536732" cy="12261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80308" y="3083694"/>
            <a:ext cx="2212461" cy="77205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건설, 업그레이드, 철거 완료까지 남은 시간을 표시 해준다.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시간은 초단위로 계속해서 카운트 다운 한다.</a:t>
            </a:r>
          </a:p>
        </p:txBody>
      </p:sp>
      <p:cxnSp>
        <p:nvCxnSpPr>
          <p:cNvPr id="219" name="Shape 219"/>
          <p:cNvCxnSpPr>
            <a:stCxn id="217" idx="2"/>
            <a:endCxn id="218" idx="3"/>
          </p:cNvCxnSpPr>
          <p:nvPr/>
        </p:nvCxnSpPr>
        <p:spPr>
          <a:xfrm rot="5400000">
            <a:off x="2422633" y="3158864"/>
            <a:ext cx="180900" cy="440700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20" name="Shape 220"/>
          <p:cNvSpPr/>
          <p:nvPr/>
        </p:nvSpPr>
        <p:spPr>
          <a:xfrm>
            <a:off x="2424839" y="3132866"/>
            <a:ext cx="654345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99D 23 : 59 : 59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/>
        </p:nvSpPr>
        <p:spPr>
          <a:xfrm>
            <a:off x="2617500" y="2100438"/>
            <a:ext cx="186080" cy="13201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2643633" y="2844101"/>
            <a:ext cx="186080" cy="13201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2608006" y="1366213"/>
            <a:ext cx="186080" cy="13201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Shape 228"/>
          <p:cNvSpPr txBox="1"/>
          <p:nvPr/>
        </p:nvSpPr>
        <p:spPr>
          <a:xfrm>
            <a:off x="636104" y="365760"/>
            <a:ext cx="127150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기간 망치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구매 팝업</a:t>
            </a:r>
          </a:p>
        </p:txBody>
      </p:sp>
      <p:sp>
        <p:nvSpPr>
          <p:cNvPr id="229" name="Shape 229"/>
          <p:cNvSpPr/>
          <p:nvPr/>
        </p:nvSpPr>
        <p:spPr>
          <a:xfrm>
            <a:off x="2363401" y="302758"/>
            <a:ext cx="474050" cy="432334"/>
          </a:xfrm>
          <a:prstGeom prst="rect">
            <a:avLst/>
          </a:prstGeom>
          <a:solidFill>
            <a:srgbClr val="322E1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2775005" y="5239910"/>
            <a:ext cx="2687541" cy="397565"/>
          </a:xfrm>
          <a:prstGeom prst="rect">
            <a:avLst/>
          </a:prstGeom>
          <a:solidFill>
            <a:srgbClr val="2B291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2382108" y="5901771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Shape 232"/>
          <p:cNvSpPr/>
          <p:nvPr/>
        </p:nvSpPr>
        <p:spPr>
          <a:xfrm rot="10800000">
            <a:off x="2468272" y="5949637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4779596" y="5949637"/>
            <a:ext cx="1049481" cy="51609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4852635" y="6076882"/>
            <a:ext cx="946092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Detail</a:t>
            </a:r>
          </a:p>
        </p:txBody>
      </p:sp>
      <p:sp>
        <p:nvSpPr>
          <p:cNvPr id="235" name="Shape 235"/>
          <p:cNvSpPr/>
          <p:nvPr/>
        </p:nvSpPr>
        <p:spPr>
          <a:xfrm>
            <a:off x="4467716" y="1415332"/>
            <a:ext cx="1248136" cy="1789043"/>
          </a:xfrm>
          <a:prstGeom prst="rect">
            <a:avLst/>
          </a:prstGeom>
          <a:solidFill>
            <a:srgbClr val="2E291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Shape 2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2913" y="302759"/>
            <a:ext cx="3531051" cy="6277426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/>
          <p:nvPr/>
        </p:nvSpPr>
        <p:spPr>
          <a:xfrm>
            <a:off x="2365675" y="302758"/>
            <a:ext cx="588434" cy="61686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IMG</a:t>
            </a:r>
          </a:p>
        </p:txBody>
      </p:sp>
      <p:sp>
        <p:nvSpPr>
          <p:cNvPr id="238" name="Shape 238"/>
          <p:cNvSpPr/>
          <p:nvPr/>
        </p:nvSpPr>
        <p:spPr>
          <a:xfrm>
            <a:off x="2365675" y="944086"/>
            <a:ext cx="588434" cy="14003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전투력</a:t>
            </a:r>
          </a:p>
        </p:txBody>
      </p:sp>
      <p:sp>
        <p:nvSpPr>
          <p:cNvPr id="239" name="Shape 239"/>
          <p:cNvSpPr/>
          <p:nvPr/>
        </p:nvSpPr>
        <p:spPr>
          <a:xfrm>
            <a:off x="3412212" y="302759"/>
            <a:ext cx="2469662" cy="28313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자원</a:t>
            </a:r>
          </a:p>
        </p:txBody>
      </p:sp>
      <p:sp>
        <p:nvSpPr>
          <p:cNvPr id="240" name="Shape 240"/>
          <p:cNvSpPr/>
          <p:nvPr/>
        </p:nvSpPr>
        <p:spPr>
          <a:xfrm>
            <a:off x="2954111" y="302758"/>
            <a:ext cx="657781" cy="28313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VIP1</a:t>
            </a:r>
          </a:p>
        </p:txBody>
      </p:sp>
      <p:sp>
        <p:nvSpPr>
          <p:cNvPr id="241" name="Shape 241"/>
          <p:cNvSpPr/>
          <p:nvPr/>
        </p:nvSpPr>
        <p:spPr>
          <a:xfrm>
            <a:off x="2365677" y="6001073"/>
            <a:ext cx="3512590" cy="57911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2353759" y="6099614"/>
            <a:ext cx="656939" cy="46911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</a:t>
            </a:r>
          </a:p>
        </p:txBody>
      </p:sp>
      <p:sp>
        <p:nvSpPr>
          <p:cNvPr id="243" name="Shape 243"/>
          <p:cNvSpPr/>
          <p:nvPr/>
        </p:nvSpPr>
        <p:spPr>
          <a:xfrm>
            <a:off x="3047042" y="6099614"/>
            <a:ext cx="656939" cy="46911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가방</a:t>
            </a:r>
          </a:p>
        </p:txBody>
      </p:sp>
      <p:sp>
        <p:nvSpPr>
          <p:cNvPr id="244" name="Shape 244"/>
          <p:cNvSpPr/>
          <p:nvPr/>
        </p:nvSpPr>
        <p:spPr>
          <a:xfrm>
            <a:off x="4528044" y="6099614"/>
            <a:ext cx="656939" cy="46911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축복</a:t>
            </a:r>
          </a:p>
        </p:txBody>
      </p:sp>
      <p:sp>
        <p:nvSpPr>
          <p:cNvPr id="245" name="Shape 245"/>
          <p:cNvSpPr/>
          <p:nvPr/>
        </p:nvSpPr>
        <p:spPr>
          <a:xfrm>
            <a:off x="5221328" y="6099614"/>
            <a:ext cx="656939" cy="46911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길드</a:t>
            </a:r>
          </a:p>
        </p:txBody>
      </p:sp>
      <p:sp>
        <p:nvSpPr>
          <p:cNvPr id="246" name="Shape 246"/>
          <p:cNvSpPr/>
          <p:nvPr/>
        </p:nvSpPr>
        <p:spPr>
          <a:xfrm>
            <a:off x="2837452" y="6079616"/>
            <a:ext cx="197081" cy="197081"/>
          </a:xfrm>
          <a:prstGeom prst="ellipse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247" name="Shape 247"/>
          <p:cNvSpPr/>
          <p:nvPr/>
        </p:nvSpPr>
        <p:spPr>
          <a:xfrm>
            <a:off x="3746051" y="6001073"/>
            <a:ext cx="744775" cy="567659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월드</a:t>
            </a:r>
          </a:p>
        </p:txBody>
      </p:sp>
      <p:sp>
        <p:nvSpPr>
          <p:cNvPr id="248" name="Shape 248"/>
          <p:cNvSpPr/>
          <p:nvPr/>
        </p:nvSpPr>
        <p:spPr>
          <a:xfrm>
            <a:off x="2952022" y="586172"/>
            <a:ext cx="2926244" cy="381314"/>
          </a:xfrm>
          <a:prstGeom prst="rect">
            <a:avLst/>
          </a:prstGeom>
          <a:solidFill>
            <a:schemeClr val="accent1">
              <a:alpha val="38823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유저1 : 안녕하세요??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유저2 : 네. 안녕하세요~</a:t>
            </a:r>
          </a:p>
        </p:txBody>
      </p:sp>
      <p:sp>
        <p:nvSpPr>
          <p:cNvPr id="249" name="Shape 249"/>
          <p:cNvSpPr/>
          <p:nvPr/>
        </p:nvSpPr>
        <p:spPr>
          <a:xfrm>
            <a:off x="5198866" y="692708"/>
            <a:ext cx="591245" cy="59124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프로모션</a:t>
            </a:r>
          </a:p>
        </p:txBody>
      </p:sp>
      <p:sp>
        <p:nvSpPr>
          <p:cNvPr id="250" name="Shape 250"/>
          <p:cNvSpPr/>
          <p:nvPr/>
        </p:nvSpPr>
        <p:spPr>
          <a:xfrm>
            <a:off x="2417930" y="5716017"/>
            <a:ext cx="1692125" cy="19708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TIP : 창병 병영 업글</a:t>
            </a:r>
          </a:p>
        </p:txBody>
      </p:sp>
      <p:sp>
        <p:nvSpPr>
          <p:cNvPr id="251" name="Shape 251"/>
          <p:cNvSpPr/>
          <p:nvPr/>
        </p:nvSpPr>
        <p:spPr>
          <a:xfrm>
            <a:off x="2406011" y="5565003"/>
            <a:ext cx="349695" cy="349695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</a:p>
        </p:txBody>
      </p:sp>
      <p:sp>
        <p:nvSpPr>
          <p:cNvPr id="252" name="Shape 252"/>
          <p:cNvSpPr/>
          <p:nvPr/>
        </p:nvSpPr>
        <p:spPr>
          <a:xfrm>
            <a:off x="2465066" y="1218259"/>
            <a:ext cx="489046" cy="489046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8DA9D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건설1</a:t>
            </a:r>
          </a:p>
        </p:txBody>
      </p:sp>
      <p:sp>
        <p:nvSpPr>
          <p:cNvPr id="253" name="Shape 253"/>
          <p:cNvSpPr/>
          <p:nvPr/>
        </p:nvSpPr>
        <p:spPr>
          <a:xfrm>
            <a:off x="2465066" y="1780317"/>
            <a:ext cx="489046" cy="489046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8DA9D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건설2</a:t>
            </a:r>
          </a:p>
        </p:txBody>
      </p:sp>
      <p:sp>
        <p:nvSpPr>
          <p:cNvPr id="254" name="Shape 254"/>
          <p:cNvSpPr/>
          <p:nvPr/>
        </p:nvSpPr>
        <p:spPr>
          <a:xfrm>
            <a:off x="2465066" y="2335058"/>
            <a:ext cx="489046" cy="489046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8DA9D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건설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pic>
        <p:nvPicPr>
          <p:cNvPr id="255" name="Shape 2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43656" y="298245"/>
            <a:ext cx="3549564" cy="628194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 txBox="1"/>
          <p:nvPr/>
        </p:nvSpPr>
        <p:spPr>
          <a:xfrm>
            <a:off x="350786" y="4584533"/>
            <a:ext cx="7809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999day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23 : 59 : 59</a:t>
            </a:r>
          </a:p>
        </p:txBody>
      </p:sp>
      <p:sp>
        <p:nvSpPr>
          <p:cNvPr id="257" name="Shape 257"/>
          <p:cNvSpPr/>
          <p:nvPr/>
        </p:nvSpPr>
        <p:spPr>
          <a:xfrm>
            <a:off x="2322755" y="294662"/>
            <a:ext cx="3570465" cy="6274070"/>
          </a:xfrm>
          <a:prstGeom prst="rect">
            <a:avLst/>
          </a:prstGeom>
          <a:solidFill>
            <a:schemeClr val="dk1">
              <a:alpha val="65882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2334742" y="2075936"/>
            <a:ext cx="3570465" cy="1394728"/>
          </a:xfrm>
          <a:prstGeom prst="rect">
            <a:avLst/>
          </a:prstGeom>
          <a:solidFill>
            <a:schemeClr val="dk1">
              <a:alpha val="65882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9" name="Shape 259"/>
          <p:cNvCxnSpPr/>
          <p:nvPr/>
        </p:nvCxnSpPr>
        <p:spPr>
          <a:xfrm>
            <a:off x="2347326" y="2075936"/>
            <a:ext cx="3532713" cy="0"/>
          </a:xfrm>
          <a:prstGeom prst="straightConnector1">
            <a:avLst/>
          </a:prstGeom>
          <a:noFill/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60" name="Shape 260"/>
          <p:cNvSpPr txBox="1"/>
          <p:nvPr/>
        </p:nvSpPr>
        <p:spPr>
          <a:xfrm>
            <a:off x="2205308" y="2134973"/>
            <a:ext cx="3808314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My lord, it only costs a small amount of Crown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 hire a builder for 2 days!</a:t>
            </a:r>
          </a:p>
        </p:txBody>
      </p:sp>
      <p:sp>
        <p:nvSpPr>
          <p:cNvPr id="261" name="Shape 261"/>
          <p:cNvSpPr/>
          <p:nvPr/>
        </p:nvSpPr>
        <p:spPr>
          <a:xfrm>
            <a:off x="3501412" y="2886573"/>
            <a:ext cx="1096682" cy="40267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2" name="Shape 262"/>
          <p:cNvCxnSpPr/>
          <p:nvPr/>
        </p:nvCxnSpPr>
        <p:spPr>
          <a:xfrm>
            <a:off x="2338938" y="3468823"/>
            <a:ext cx="3532713" cy="0"/>
          </a:xfrm>
          <a:prstGeom prst="straightConnector1">
            <a:avLst/>
          </a:prstGeom>
          <a:noFill/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263" name="Shape 263"/>
          <p:cNvGrpSpPr/>
          <p:nvPr/>
        </p:nvGrpSpPr>
        <p:grpSpPr>
          <a:xfrm>
            <a:off x="3703982" y="3087909"/>
            <a:ext cx="620040" cy="169267"/>
            <a:chOff x="3719346" y="3056198"/>
            <a:chExt cx="620040" cy="169267"/>
          </a:xfrm>
        </p:grpSpPr>
        <p:sp>
          <p:nvSpPr>
            <p:cNvPr id="264" name="Shape 264"/>
            <p:cNvSpPr/>
            <p:nvPr/>
          </p:nvSpPr>
          <p:spPr>
            <a:xfrm>
              <a:off x="3843276" y="3089346"/>
              <a:ext cx="496110" cy="13389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Clr>
                  <a:srgbClr val="FFFF00"/>
                </a:buClr>
                <a:buSzPct val="250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99999</a:t>
              </a:r>
            </a:p>
          </p:txBody>
        </p:sp>
        <p:pic>
          <p:nvPicPr>
            <p:cNvPr id="265" name="Shape 2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719346" y="3056198"/>
              <a:ext cx="226311" cy="1692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6" name="Shape 266"/>
          <p:cNvSpPr txBox="1"/>
          <p:nvPr/>
        </p:nvSpPr>
        <p:spPr>
          <a:xfrm>
            <a:off x="3485103" y="2839451"/>
            <a:ext cx="113389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Recruit</a:t>
            </a:r>
          </a:p>
        </p:txBody>
      </p:sp>
      <p:sp>
        <p:nvSpPr>
          <p:cNvPr id="267" name="Shape 267"/>
          <p:cNvSpPr/>
          <p:nvPr/>
        </p:nvSpPr>
        <p:spPr>
          <a:xfrm>
            <a:off x="6228255" y="444324"/>
            <a:ext cx="459181" cy="454078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6821388" y="350569"/>
            <a:ext cx="4876119" cy="64158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비활성화 된 기간 망치의 아이콘을 누르면 구매의사를 묻는 팝업을 출력 한다.</a:t>
            </a:r>
          </a:p>
        </p:txBody>
      </p:sp>
      <p:sp>
        <p:nvSpPr>
          <p:cNvPr id="269" name="Shape 269"/>
          <p:cNvSpPr/>
          <p:nvPr/>
        </p:nvSpPr>
        <p:spPr>
          <a:xfrm>
            <a:off x="6821386" y="2131715"/>
            <a:ext cx="4876119" cy="64158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크라운으로 구매 할 것인지를 묻는 텍스트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이용 기간을 텍스트에 명시 한다.</a:t>
            </a:r>
          </a:p>
        </p:txBody>
      </p:sp>
      <p:cxnSp>
        <p:nvCxnSpPr>
          <p:cNvPr id="270" name="Shape 270"/>
          <p:cNvCxnSpPr>
            <a:stCxn id="269" idx="1"/>
          </p:cNvCxnSpPr>
          <p:nvPr/>
        </p:nvCxnSpPr>
        <p:spPr>
          <a:xfrm flipH="1">
            <a:off x="5535886" y="2452508"/>
            <a:ext cx="1285500" cy="84600"/>
          </a:xfrm>
          <a:prstGeom prst="bentConnector3">
            <a:avLst>
              <a:gd fmla="val 50002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71" name="Shape 271"/>
          <p:cNvSpPr/>
          <p:nvPr/>
        </p:nvSpPr>
        <p:spPr>
          <a:xfrm>
            <a:off x="6821386" y="2881544"/>
            <a:ext cx="4876119" cy="64158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구매 버튼에 이용 가격을 명시한다.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크라운이 충분한 경우 즉시 기간 망치는 활성화 되어 대기 상태가 된다.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크라운이 부족한 경우 크라운 구매 팝업이 출력 된다.</a:t>
            </a:r>
          </a:p>
        </p:txBody>
      </p:sp>
      <p:cxnSp>
        <p:nvCxnSpPr>
          <p:cNvPr id="272" name="Shape 272"/>
          <p:cNvCxnSpPr>
            <a:stCxn id="271" idx="1"/>
          </p:cNvCxnSpPr>
          <p:nvPr/>
        </p:nvCxnSpPr>
        <p:spPr>
          <a:xfrm rot="10800000">
            <a:off x="4576486" y="3094037"/>
            <a:ext cx="2244900" cy="108300"/>
          </a:xfrm>
          <a:prstGeom prst="bentConnector3">
            <a:avLst>
              <a:gd fmla="val 49998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273" name="Shape 2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07857" y="3740294"/>
            <a:ext cx="2950927" cy="2795177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74" name="Shape 274"/>
          <p:cNvSpPr txBox="1"/>
          <p:nvPr/>
        </p:nvSpPr>
        <p:spPr>
          <a:xfrm>
            <a:off x="7429611" y="6492812"/>
            <a:ext cx="25074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크라운 구매 팝업 출력</a:t>
            </a:r>
          </a:p>
        </p:txBody>
      </p:sp>
      <p:cxnSp>
        <p:nvCxnSpPr>
          <p:cNvPr id="275" name="Shape 275"/>
          <p:cNvCxnSpPr>
            <a:stCxn id="271" idx="3"/>
            <a:endCxn id="273" idx="3"/>
          </p:cNvCxnSpPr>
          <p:nvPr/>
        </p:nvCxnSpPr>
        <p:spPr>
          <a:xfrm flipH="1">
            <a:off x="10158805" y="3202337"/>
            <a:ext cx="1538700" cy="1935599"/>
          </a:xfrm>
          <a:prstGeom prst="bentConnector3">
            <a:avLst>
              <a:gd fmla="val -14856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76" name="Shape 276"/>
          <p:cNvSpPr/>
          <p:nvPr/>
        </p:nvSpPr>
        <p:spPr>
          <a:xfrm>
            <a:off x="6821386" y="1283954"/>
            <a:ext cx="4876119" cy="64158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팝업창 이외의 영역을 터치하면 팝업창이 닫힌다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팝업창을 닫히면 모든 액션을 취소하고 메인 UI 상태로 돌아간다.</a:t>
            </a:r>
          </a:p>
        </p:txBody>
      </p:sp>
      <p:cxnSp>
        <p:nvCxnSpPr>
          <p:cNvPr id="277" name="Shape 277"/>
          <p:cNvCxnSpPr>
            <a:stCxn id="273" idx="1"/>
          </p:cNvCxnSpPr>
          <p:nvPr/>
        </p:nvCxnSpPr>
        <p:spPr>
          <a:xfrm rot="10800000">
            <a:off x="5893257" y="4295182"/>
            <a:ext cx="1314600" cy="842700"/>
          </a:xfrm>
          <a:prstGeom prst="bentConnector3">
            <a:avLst>
              <a:gd fmla="val 50001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/>
        </p:nvSpPr>
        <p:spPr>
          <a:xfrm>
            <a:off x="2617500" y="2100438"/>
            <a:ext cx="186080" cy="13201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2643633" y="2844101"/>
            <a:ext cx="186080" cy="13201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Shape 284"/>
          <p:cNvSpPr/>
          <p:nvPr/>
        </p:nvSpPr>
        <p:spPr>
          <a:xfrm>
            <a:off x="2608006" y="1366213"/>
            <a:ext cx="186080" cy="13201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Shape 285"/>
          <p:cNvSpPr txBox="1"/>
          <p:nvPr/>
        </p:nvSpPr>
        <p:spPr>
          <a:xfrm>
            <a:off x="390694" y="279964"/>
            <a:ext cx="173316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기간 망치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에러 팝업</a:t>
            </a:r>
          </a:p>
        </p:txBody>
      </p:sp>
      <p:sp>
        <p:nvSpPr>
          <p:cNvPr id="286" name="Shape 286"/>
          <p:cNvSpPr/>
          <p:nvPr/>
        </p:nvSpPr>
        <p:spPr>
          <a:xfrm>
            <a:off x="2363401" y="302758"/>
            <a:ext cx="474050" cy="432334"/>
          </a:xfrm>
          <a:prstGeom prst="rect">
            <a:avLst/>
          </a:prstGeom>
          <a:solidFill>
            <a:srgbClr val="322E1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2775005" y="5239910"/>
            <a:ext cx="2687541" cy="397565"/>
          </a:xfrm>
          <a:prstGeom prst="rect">
            <a:avLst/>
          </a:prstGeom>
          <a:solidFill>
            <a:srgbClr val="2B291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Shape 288"/>
          <p:cNvSpPr/>
          <p:nvPr/>
        </p:nvSpPr>
        <p:spPr>
          <a:xfrm>
            <a:off x="2382108" y="5901771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Shape 289"/>
          <p:cNvSpPr/>
          <p:nvPr/>
        </p:nvSpPr>
        <p:spPr>
          <a:xfrm rot="10800000">
            <a:off x="2468272" y="5949637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Shape 290"/>
          <p:cNvSpPr/>
          <p:nvPr/>
        </p:nvSpPr>
        <p:spPr>
          <a:xfrm>
            <a:off x="4779596" y="5949637"/>
            <a:ext cx="1049481" cy="51609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Shape 291"/>
          <p:cNvSpPr/>
          <p:nvPr/>
        </p:nvSpPr>
        <p:spPr>
          <a:xfrm>
            <a:off x="4852635" y="6076882"/>
            <a:ext cx="946092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Detail</a:t>
            </a:r>
          </a:p>
        </p:txBody>
      </p:sp>
      <p:sp>
        <p:nvSpPr>
          <p:cNvPr id="292" name="Shape 292"/>
          <p:cNvSpPr/>
          <p:nvPr/>
        </p:nvSpPr>
        <p:spPr>
          <a:xfrm>
            <a:off x="4467716" y="1415332"/>
            <a:ext cx="1248136" cy="1789043"/>
          </a:xfrm>
          <a:prstGeom prst="rect">
            <a:avLst/>
          </a:prstGeom>
          <a:solidFill>
            <a:srgbClr val="2E291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Shape 2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2913" y="302759"/>
            <a:ext cx="3531051" cy="6277426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Shape 294"/>
          <p:cNvSpPr/>
          <p:nvPr/>
        </p:nvSpPr>
        <p:spPr>
          <a:xfrm>
            <a:off x="2365675" y="302758"/>
            <a:ext cx="588434" cy="61686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IMG</a:t>
            </a:r>
          </a:p>
        </p:txBody>
      </p:sp>
      <p:sp>
        <p:nvSpPr>
          <p:cNvPr id="295" name="Shape 295"/>
          <p:cNvSpPr/>
          <p:nvPr/>
        </p:nvSpPr>
        <p:spPr>
          <a:xfrm>
            <a:off x="2365675" y="944086"/>
            <a:ext cx="588434" cy="14003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전투력</a:t>
            </a:r>
          </a:p>
        </p:txBody>
      </p:sp>
      <p:sp>
        <p:nvSpPr>
          <p:cNvPr id="296" name="Shape 296"/>
          <p:cNvSpPr/>
          <p:nvPr/>
        </p:nvSpPr>
        <p:spPr>
          <a:xfrm>
            <a:off x="3412212" y="302759"/>
            <a:ext cx="2469662" cy="28313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자원</a:t>
            </a:r>
          </a:p>
        </p:txBody>
      </p:sp>
      <p:sp>
        <p:nvSpPr>
          <p:cNvPr id="297" name="Shape 297"/>
          <p:cNvSpPr/>
          <p:nvPr/>
        </p:nvSpPr>
        <p:spPr>
          <a:xfrm>
            <a:off x="2954111" y="302758"/>
            <a:ext cx="657781" cy="28313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VIP1</a:t>
            </a:r>
          </a:p>
        </p:txBody>
      </p:sp>
      <p:sp>
        <p:nvSpPr>
          <p:cNvPr id="298" name="Shape 298"/>
          <p:cNvSpPr/>
          <p:nvPr/>
        </p:nvSpPr>
        <p:spPr>
          <a:xfrm>
            <a:off x="2365677" y="6001073"/>
            <a:ext cx="3512590" cy="57911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Shape 299"/>
          <p:cNvSpPr/>
          <p:nvPr/>
        </p:nvSpPr>
        <p:spPr>
          <a:xfrm>
            <a:off x="2353759" y="6099614"/>
            <a:ext cx="656939" cy="46911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</a:t>
            </a:r>
          </a:p>
        </p:txBody>
      </p:sp>
      <p:sp>
        <p:nvSpPr>
          <p:cNvPr id="300" name="Shape 300"/>
          <p:cNvSpPr/>
          <p:nvPr/>
        </p:nvSpPr>
        <p:spPr>
          <a:xfrm>
            <a:off x="3047042" y="6099614"/>
            <a:ext cx="656939" cy="46911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가방</a:t>
            </a:r>
          </a:p>
        </p:txBody>
      </p:sp>
      <p:sp>
        <p:nvSpPr>
          <p:cNvPr id="301" name="Shape 301"/>
          <p:cNvSpPr/>
          <p:nvPr/>
        </p:nvSpPr>
        <p:spPr>
          <a:xfrm>
            <a:off x="4528044" y="6099614"/>
            <a:ext cx="656939" cy="46911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축복</a:t>
            </a:r>
          </a:p>
        </p:txBody>
      </p:sp>
      <p:sp>
        <p:nvSpPr>
          <p:cNvPr id="302" name="Shape 302"/>
          <p:cNvSpPr/>
          <p:nvPr/>
        </p:nvSpPr>
        <p:spPr>
          <a:xfrm>
            <a:off x="5221328" y="6099614"/>
            <a:ext cx="656939" cy="46911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길드</a:t>
            </a:r>
          </a:p>
        </p:txBody>
      </p:sp>
      <p:sp>
        <p:nvSpPr>
          <p:cNvPr id="303" name="Shape 303"/>
          <p:cNvSpPr/>
          <p:nvPr/>
        </p:nvSpPr>
        <p:spPr>
          <a:xfrm>
            <a:off x="2837452" y="6079616"/>
            <a:ext cx="197081" cy="197081"/>
          </a:xfrm>
          <a:prstGeom prst="ellipse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304" name="Shape 304"/>
          <p:cNvSpPr/>
          <p:nvPr/>
        </p:nvSpPr>
        <p:spPr>
          <a:xfrm>
            <a:off x="3746051" y="6001073"/>
            <a:ext cx="744775" cy="567659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월드</a:t>
            </a:r>
          </a:p>
        </p:txBody>
      </p:sp>
      <p:sp>
        <p:nvSpPr>
          <p:cNvPr id="305" name="Shape 305"/>
          <p:cNvSpPr/>
          <p:nvPr/>
        </p:nvSpPr>
        <p:spPr>
          <a:xfrm>
            <a:off x="2952022" y="586172"/>
            <a:ext cx="2926244" cy="381314"/>
          </a:xfrm>
          <a:prstGeom prst="rect">
            <a:avLst/>
          </a:prstGeom>
          <a:solidFill>
            <a:schemeClr val="accent1">
              <a:alpha val="38823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유저1 : 안녕하세요??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유저2 : 네. 안녕하세요~</a:t>
            </a:r>
          </a:p>
        </p:txBody>
      </p:sp>
      <p:sp>
        <p:nvSpPr>
          <p:cNvPr id="306" name="Shape 306"/>
          <p:cNvSpPr/>
          <p:nvPr/>
        </p:nvSpPr>
        <p:spPr>
          <a:xfrm>
            <a:off x="5198866" y="692708"/>
            <a:ext cx="591245" cy="59124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프로모션</a:t>
            </a:r>
          </a:p>
        </p:txBody>
      </p:sp>
      <p:sp>
        <p:nvSpPr>
          <p:cNvPr id="307" name="Shape 307"/>
          <p:cNvSpPr/>
          <p:nvPr/>
        </p:nvSpPr>
        <p:spPr>
          <a:xfrm>
            <a:off x="2417930" y="5716017"/>
            <a:ext cx="1692125" cy="19708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TIP : 창병 병영 업글</a:t>
            </a:r>
          </a:p>
        </p:txBody>
      </p:sp>
      <p:sp>
        <p:nvSpPr>
          <p:cNvPr id="308" name="Shape 308"/>
          <p:cNvSpPr/>
          <p:nvPr/>
        </p:nvSpPr>
        <p:spPr>
          <a:xfrm>
            <a:off x="2406011" y="5565003"/>
            <a:ext cx="349695" cy="349695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</a:p>
        </p:txBody>
      </p:sp>
      <p:sp>
        <p:nvSpPr>
          <p:cNvPr id="309" name="Shape 309"/>
          <p:cNvSpPr/>
          <p:nvPr/>
        </p:nvSpPr>
        <p:spPr>
          <a:xfrm>
            <a:off x="2465066" y="1218259"/>
            <a:ext cx="489046" cy="489046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8DA9D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건설1</a:t>
            </a:r>
          </a:p>
        </p:txBody>
      </p:sp>
      <p:sp>
        <p:nvSpPr>
          <p:cNvPr id="310" name="Shape 310"/>
          <p:cNvSpPr/>
          <p:nvPr/>
        </p:nvSpPr>
        <p:spPr>
          <a:xfrm>
            <a:off x="2465066" y="1780317"/>
            <a:ext cx="489046" cy="489046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8DA9D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건설2</a:t>
            </a:r>
          </a:p>
        </p:txBody>
      </p:sp>
      <p:sp>
        <p:nvSpPr>
          <p:cNvPr id="311" name="Shape 311"/>
          <p:cNvSpPr/>
          <p:nvPr/>
        </p:nvSpPr>
        <p:spPr>
          <a:xfrm>
            <a:off x="2465066" y="2335058"/>
            <a:ext cx="489046" cy="489046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8DA9D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건설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pic>
        <p:nvPicPr>
          <p:cNvPr id="312" name="Shape 3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43656" y="298245"/>
            <a:ext cx="3549564" cy="628194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Shape 313"/>
          <p:cNvSpPr txBox="1"/>
          <p:nvPr/>
        </p:nvSpPr>
        <p:spPr>
          <a:xfrm>
            <a:off x="350786" y="4584533"/>
            <a:ext cx="7809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999day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23 : 59 : 59</a:t>
            </a:r>
          </a:p>
        </p:txBody>
      </p:sp>
      <p:sp>
        <p:nvSpPr>
          <p:cNvPr id="314" name="Shape 314"/>
          <p:cNvSpPr/>
          <p:nvPr/>
        </p:nvSpPr>
        <p:spPr>
          <a:xfrm>
            <a:off x="2322755" y="294662"/>
            <a:ext cx="3570465" cy="6274070"/>
          </a:xfrm>
          <a:prstGeom prst="rect">
            <a:avLst/>
          </a:prstGeom>
          <a:solidFill>
            <a:schemeClr val="dk1">
              <a:alpha val="65882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Shape 315"/>
          <p:cNvSpPr/>
          <p:nvPr/>
        </p:nvSpPr>
        <p:spPr>
          <a:xfrm>
            <a:off x="2334742" y="2283886"/>
            <a:ext cx="3570465" cy="1769182"/>
          </a:xfrm>
          <a:prstGeom prst="rect">
            <a:avLst/>
          </a:prstGeom>
          <a:solidFill>
            <a:schemeClr val="dk1">
              <a:alpha val="65882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" name="Shape 316"/>
          <p:cNvCxnSpPr/>
          <p:nvPr/>
        </p:nvCxnSpPr>
        <p:spPr>
          <a:xfrm>
            <a:off x="2347326" y="2277273"/>
            <a:ext cx="3532713" cy="0"/>
          </a:xfrm>
          <a:prstGeom prst="straightConnector1">
            <a:avLst/>
          </a:prstGeom>
          <a:noFill/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17" name="Shape 317"/>
          <p:cNvSpPr txBox="1"/>
          <p:nvPr/>
        </p:nvSpPr>
        <p:spPr>
          <a:xfrm>
            <a:off x="2203830" y="2503801"/>
            <a:ext cx="380831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기간 망치의 기간이 부족하여 진행 할 수 없습니다.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기간 망치의 기간을 </a:t>
            </a:r>
            <a:r>
              <a:rPr b="1" lang="en-US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[필요 시간(일)]</a:t>
            </a: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만큼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추가로 구매 하시겠습니까?</a:t>
            </a:r>
          </a:p>
        </p:txBody>
      </p:sp>
      <p:cxnSp>
        <p:nvCxnSpPr>
          <p:cNvPr id="318" name="Shape 318"/>
          <p:cNvCxnSpPr/>
          <p:nvPr/>
        </p:nvCxnSpPr>
        <p:spPr>
          <a:xfrm>
            <a:off x="2334742" y="4089610"/>
            <a:ext cx="3532713" cy="0"/>
          </a:xfrm>
          <a:prstGeom prst="straightConnector1">
            <a:avLst/>
          </a:prstGeom>
          <a:noFill/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319" name="Shape 319"/>
          <p:cNvGrpSpPr/>
          <p:nvPr/>
        </p:nvGrpSpPr>
        <p:grpSpPr>
          <a:xfrm>
            <a:off x="3455178" y="3553547"/>
            <a:ext cx="1133891" cy="416237"/>
            <a:chOff x="3485103" y="2873008"/>
            <a:chExt cx="1133891" cy="416237"/>
          </a:xfrm>
        </p:grpSpPr>
        <p:sp>
          <p:nvSpPr>
            <p:cNvPr id="320" name="Shape 320"/>
            <p:cNvSpPr/>
            <p:nvPr/>
          </p:nvSpPr>
          <p:spPr>
            <a:xfrm>
              <a:off x="3501412" y="2886573"/>
              <a:ext cx="1096682" cy="402671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1" name="Shape 321"/>
            <p:cNvGrpSpPr/>
            <p:nvPr/>
          </p:nvGrpSpPr>
          <p:grpSpPr>
            <a:xfrm>
              <a:off x="3703982" y="3087909"/>
              <a:ext cx="620040" cy="169267"/>
              <a:chOff x="3719346" y="3056198"/>
              <a:chExt cx="620040" cy="169267"/>
            </a:xfrm>
          </p:grpSpPr>
          <p:sp>
            <p:nvSpPr>
              <p:cNvPr id="322" name="Shape 322"/>
              <p:cNvSpPr/>
              <p:nvPr/>
            </p:nvSpPr>
            <p:spPr>
              <a:xfrm>
                <a:off x="3843276" y="3089346"/>
                <a:ext cx="496110" cy="1338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buClr>
                    <a:srgbClr val="FFFF00"/>
                  </a:buClr>
                  <a:buSzPct val="25000"/>
                  <a:buFont typeface="Arial"/>
                  <a:buNone/>
                </a:pPr>
                <a:r>
                  <a:rPr b="1" i="0" lang="en-US" sz="800" u="none" cap="none" strike="noStrike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99999</a:t>
                </a:r>
              </a:p>
            </p:txBody>
          </p:sp>
          <p:pic>
            <p:nvPicPr>
              <p:cNvPr id="323" name="Shape 32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719346" y="3056198"/>
                <a:ext cx="226311" cy="1692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24" name="Shape 324"/>
            <p:cNvSpPr txBox="1"/>
            <p:nvPr/>
          </p:nvSpPr>
          <p:spPr>
            <a:xfrm>
              <a:off x="3485103" y="2873008"/>
              <a:ext cx="1133891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구매 후 진행</a:t>
              </a:r>
            </a:p>
          </p:txBody>
        </p:sp>
      </p:grpSp>
      <p:sp>
        <p:nvSpPr>
          <p:cNvPr id="325" name="Shape 325"/>
          <p:cNvSpPr/>
          <p:nvPr/>
        </p:nvSpPr>
        <p:spPr>
          <a:xfrm>
            <a:off x="6351321" y="278035"/>
            <a:ext cx="4876119" cy="64158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기간 망치의 남은 활성화 시간 보다 더 많은 시간이 걸리는 건물을 건설 할 경우 출력 되는 오류 팝업</a:t>
            </a:r>
          </a:p>
        </p:txBody>
      </p:sp>
      <p:sp>
        <p:nvSpPr>
          <p:cNvPr id="326" name="Shape 326"/>
          <p:cNvSpPr txBox="1"/>
          <p:nvPr/>
        </p:nvSpPr>
        <p:spPr>
          <a:xfrm>
            <a:off x="2096893" y="3121498"/>
            <a:ext cx="3808314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필요한 시간       : 99D 23 : 59 : 59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기간망치 잔여 시간 </a:t>
            </a:r>
            <a:r>
              <a:rPr b="1" lang="en-US" sz="1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: 99D 23 : 59 : 59</a:t>
            </a:r>
          </a:p>
        </p:txBody>
      </p:sp>
      <p:sp>
        <p:nvSpPr>
          <p:cNvPr id="327" name="Shape 327"/>
          <p:cNvSpPr/>
          <p:nvPr/>
        </p:nvSpPr>
        <p:spPr>
          <a:xfrm>
            <a:off x="6351321" y="2526891"/>
            <a:ext cx="4876119" cy="31720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현재 하려는 액션의 소모 시간을 표시 한다.</a:t>
            </a:r>
          </a:p>
        </p:txBody>
      </p:sp>
      <p:sp>
        <p:nvSpPr>
          <p:cNvPr id="328" name="Shape 328"/>
          <p:cNvSpPr/>
          <p:nvPr/>
        </p:nvSpPr>
        <p:spPr>
          <a:xfrm>
            <a:off x="6351321" y="3105022"/>
            <a:ext cx="4876119" cy="64158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남은 기간 망치의 시간을 표시해 준다.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남은 시간은 계속해서 다운 카운트 한다.</a:t>
            </a:r>
          </a:p>
        </p:txBody>
      </p:sp>
      <p:sp>
        <p:nvSpPr>
          <p:cNvPr id="329" name="Shape 329"/>
          <p:cNvSpPr/>
          <p:nvPr/>
        </p:nvSpPr>
        <p:spPr>
          <a:xfrm>
            <a:off x="6351321" y="1707306"/>
            <a:ext cx="4876119" cy="64158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팝업창 이외의 영역을 터치하면 팝업창이 닫힌다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팝업창을 닫히면 모든 액션을 취소하고 메인 UI 상태로 돌아간다.</a:t>
            </a:r>
          </a:p>
        </p:txBody>
      </p:sp>
      <p:sp>
        <p:nvSpPr>
          <p:cNvPr id="330" name="Shape 330"/>
          <p:cNvSpPr/>
          <p:nvPr/>
        </p:nvSpPr>
        <p:spPr>
          <a:xfrm>
            <a:off x="6351321" y="3822553"/>
            <a:ext cx="4876119" cy="85850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완료하기 위해 필요한 최소한의 기간만큼의 가격을 계산하여 출력 한다.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구매 버튼을 누르면 곧장 해당하는 기간 만큼 기간망치의 시간이 연장 된다.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시간이 연장 됨과 동시에 선택한 액션을 시작한다.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구매 시 Crown이 부족한 경우 Crown 구매 팝업을 출력 한다.</a:t>
            </a:r>
          </a:p>
        </p:txBody>
      </p:sp>
      <p:pic>
        <p:nvPicPr>
          <p:cNvPr id="331" name="Shape 3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82360" y="4711596"/>
            <a:ext cx="1801918" cy="1706812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332" name="Shape 332"/>
          <p:cNvCxnSpPr>
            <a:stCxn id="329" idx="1"/>
          </p:cNvCxnSpPr>
          <p:nvPr/>
        </p:nvCxnSpPr>
        <p:spPr>
          <a:xfrm rot="10800000">
            <a:off x="5634621" y="1581699"/>
            <a:ext cx="716700" cy="446400"/>
          </a:xfrm>
          <a:prstGeom prst="bentConnector3">
            <a:avLst>
              <a:gd fmla="val 49996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33" name="Shape 333"/>
          <p:cNvCxnSpPr>
            <a:stCxn id="327" idx="1"/>
          </p:cNvCxnSpPr>
          <p:nvPr/>
        </p:nvCxnSpPr>
        <p:spPr>
          <a:xfrm flipH="1">
            <a:off x="5115621" y="2685496"/>
            <a:ext cx="1235700" cy="555300"/>
          </a:xfrm>
          <a:prstGeom prst="bentConnector3">
            <a:avLst>
              <a:gd fmla="val 31997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34" name="Shape 334"/>
          <p:cNvCxnSpPr>
            <a:stCxn id="328" idx="1"/>
          </p:cNvCxnSpPr>
          <p:nvPr/>
        </p:nvCxnSpPr>
        <p:spPr>
          <a:xfrm rot="10800000">
            <a:off x="5115621" y="3376615"/>
            <a:ext cx="1235700" cy="49200"/>
          </a:xfrm>
          <a:prstGeom prst="bentConnector3">
            <a:avLst>
              <a:gd fmla="val 32664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35" name="Shape 335"/>
          <p:cNvCxnSpPr>
            <a:stCxn id="330" idx="1"/>
            <a:endCxn id="320" idx="3"/>
          </p:cNvCxnSpPr>
          <p:nvPr/>
        </p:nvCxnSpPr>
        <p:spPr>
          <a:xfrm rot="10800000">
            <a:off x="4568121" y="3768504"/>
            <a:ext cx="1783200" cy="4833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36" name="Shape 336"/>
          <p:cNvCxnSpPr>
            <a:stCxn id="330" idx="3"/>
            <a:endCxn id="331" idx="3"/>
          </p:cNvCxnSpPr>
          <p:nvPr/>
        </p:nvCxnSpPr>
        <p:spPr>
          <a:xfrm flipH="1">
            <a:off x="9584340" y="4251804"/>
            <a:ext cx="1643100" cy="1313100"/>
          </a:xfrm>
          <a:prstGeom prst="bentConnector3">
            <a:avLst>
              <a:gd fmla="val -13913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337" name="Shape 337"/>
          <p:cNvSpPr txBox="1"/>
          <p:nvPr/>
        </p:nvSpPr>
        <p:spPr>
          <a:xfrm>
            <a:off x="7429610" y="6425217"/>
            <a:ext cx="25074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크라운 구매 팝업 출력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